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7" r:id="rId6"/>
    <p:sldId id="269" r:id="rId7"/>
    <p:sldId id="270" r:id="rId8"/>
    <p:sldId id="260" r:id="rId9"/>
    <p:sldId id="272" r:id="rId10"/>
    <p:sldId id="271" r:id="rId11"/>
    <p:sldId id="261" r:id="rId12"/>
    <p:sldId id="266" r:id="rId13"/>
    <p:sldId id="268" r:id="rId14"/>
    <p:sldId id="262" r:id="rId15"/>
    <p:sldId id="273" r:id="rId16"/>
    <p:sldId id="274" r:id="rId17"/>
    <p:sldId id="264" r:id="rId18"/>
    <p:sldId id="263" r:id="rId19"/>
    <p:sldId id="275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6EE10-AF43-47E7-8022-76DE8A58825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2B077D7-E6BF-46BA-A4FA-C5CFC97101ED}">
      <dgm:prSet phldrT="[Text]" custT="1"/>
      <dgm:spPr/>
      <dgm:t>
        <a:bodyPr/>
        <a:lstStyle/>
        <a:p>
          <a:r>
            <a: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4 – </a:t>
          </a:r>
        </a:p>
        <a:p>
          <a:r>
            <a: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No Stress</a:t>
          </a:r>
          <a:endParaRPr lang="en-US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1D69DEC-374B-4A16-8529-EC67A38CF0CB}" type="parTrans" cxnId="{6409FE59-E908-4014-B048-B7C392306378}">
      <dgm:prSet/>
      <dgm:spPr/>
      <dgm:t>
        <a:bodyPr/>
        <a:lstStyle/>
        <a:p>
          <a:endParaRPr lang="en-US"/>
        </a:p>
      </dgm:t>
    </dgm:pt>
    <dgm:pt modelId="{BBE1FB1B-896B-46D6-873C-7999E231466E}" type="sibTrans" cxnId="{6409FE59-E908-4014-B048-B7C392306378}">
      <dgm:prSet/>
      <dgm:spPr/>
      <dgm:t>
        <a:bodyPr/>
        <a:lstStyle/>
        <a:p>
          <a:endParaRPr lang="en-US"/>
        </a:p>
      </dgm:t>
    </dgm:pt>
    <dgm:pt modelId="{CCD2B9F6-2DAC-4B55-8878-CE2BC5FB1C42}">
      <dgm:prSet phldrT="[Text]" custT="1"/>
      <dgm:spPr/>
      <dgm:t>
        <a:bodyPr/>
        <a:lstStyle/>
        <a:p>
          <a:r>
            <a: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3 – High Quality of Life</a:t>
          </a:r>
          <a:endParaRPr lang="en-US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907EDCE1-E6A2-4F7C-85B1-E8878977B676}" type="parTrans" cxnId="{6EDEC890-13E2-4C57-8FD3-551E5BBD98FE}">
      <dgm:prSet/>
      <dgm:spPr/>
      <dgm:t>
        <a:bodyPr/>
        <a:lstStyle/>
        <a:p>
          <a:endParaRPr lang="en-US"/>
        </a:p>
      </dgm:t>
    </dgm:pt>
    <dgm:pt modelId="{79AFF3F4-CD8C-4973-ADF0-3FF0466E83AF}" type="sibTrans" cxnId="{6EDEC890-13E2-4C57-8FD3-551E5BBD98FE}">
      <dgm:prSet/>
      <dgm:spPr/>
      <dgm:t>
        <a:bodyPr/>
        <a:lstStyle/>
        <a:p>
          <a:endParaRPr lang="en-US"/>
        </a:p>
      </dgm:t>
    </dgm:pt>
    <dgm:pt modelId="{FC485099-96FF-4FAF-8E51-383A4FF4504F}">
      <dgm:prSet phldrT="[Text]" custT="1"/>
      <dgm:spPr/>
      <dgm:t>
        <a:bodyPr/>
        <a:lstStyle/>
        <a:p>
          <a:r>
            <a: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2 – High Quality Nutrition and Care</a:t>
          </a:r>
          <a:endParaRPr lang="en-US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B369315-852A-4E49-B0C5-4E19036B61E4}" type="parTrans" cxnId="{E326F8E7-17FA-4933-8A3A-4E14D43C4385}">
      <dgm:prSet/>
      <dgm:spPr/>
      <dgm:t>
        <a:bodyPr/>
        <a:lstStyle/>
        <a:p>
          <a:endParaRPr lang="en-US"/>
        </a:p>
      </dgm:t>
    </dgm:pt>
    <dgm:pt modelId="{CCB1F848-D0B3-4016-89DC-1EA461EDF30D}" type="sibTrans" cxnId="{E326F8E7-17FA-4933-8A3A-4E14D43C4385}">
      <dgm:prSet/>
      <dgm:spPr/>
      <dgm:t>
        <a:bodyPr/>
        <a:lstStyle/>
        <a:p>
          <a:endParaRPr lang="en-US"/>
        </a:p>
      </dgm:t>
    </dgm:pt>
    <dgm:pt modelId="{7238666B-2AB2-4241-9372-7CFE09C1F1C1}">
      <dgm:prSet phldrT="[Text]" custT="1"/>
      <dgm:spPr/>
      <dgm:t>
        <a:bodyPr/>
        <a:lstStyle/>
        <a:p>
          <a:r>
            <a: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1 – No Pain</a:t>
          </a:r>
          <a:endParaRPr lang="en-US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850D327-1037-4A02-94A7-9F98CADDA0E3}" type="parTrans" cxnId="{455A35E9-BB58-45A1-9B71-A6017C5134EC}">
      <dgm:prSet/>
      <dgm:spPr/>
      <dgm:t>
        <a:bodyPr/>
        <a:lstStyle/>
        <a:p>
          <a:endParaRPr lang="en-US"/>
        </a:p>
      </dgm:t>
    </dgm:pt>
    <dgm:pt modelId="{02BECAE1-7BF3-413C-A73A-E1561B661B45}" type="sibTrans" cxnId="{455A35E9-BB58-45A1-9B71-A6017C5134EC}">
      <dgm:prSet/>
      <dgm:spPr/>
      <dgm:t>
        <a:bodyPr/>
        <a:lstStyle/>
        <a:p>
          <a:endParaRPr lang="en-US"/>
        </a:p>
      </dgm:t>
    </dgm:pt>
    <dgm:pt modelId="{8A8F386B-55AE-4D48-AC26-4E0EA361A93B}" type="pres">
      <dgm:prSet presAssocID="{6296EE10-AF43-47E7-8022-76DE8A58825C}" presName="Name0" presStyleCnt="0">
        <dgm:presLayoutVars>
          <dgm:dir/>
          <dgm:animLvl val="lvl"/>
          <dgm:resizeHandles val="exact"/>
        </dgm:presLayoutVars>
      </dgm:prSet>
      <dgm:spPr/>
    </dgm:pt>
    <dgm:pt modelId="{86CD6ADC-E2FB-4F7E-BF22-2445283B3E13}" type="pres">
      <dgm:prSet presAssocID="{02B077D7-E6BF-46BA-A4FA-C5CFC97101ED}" presName="Name8" presStyleCnt="0"/>
      <dgm:spPr/>
    </dgm:pt>
    <dgm:pt modelId="{28213684-7775-4947-82FF-D2CCC91B7BBF}" type="pres">
      <dgm:prSet presAssocID="{02B077D7-E6BF-46BA-A4FA-C5CFC97101E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6A8AE-3905-43D1-9B2D-A208638689ED}" type="pres">
      <dgm:prSet presAssocID="{02B077D7-E6BF-46BA-A4FA-C5CFC97101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02F1E-F7F0-4130-A44A-D65E4932E494}" type="pres">
      <dgm:prSet presAssocID="{CCD2B9F6-2DAC-4B55-8878-CE2BC5FB1C42}" presName="Name8" presStyleCnt="0"/>
      <dgm:spPr/>
    </dgm:pt>
    <dgm:pt modelId="{2E1B265D-0575-4BAD-BA1A-DFCBF0304188}" type="pres">
      <dgm:prSet presAssocID="{CCD2B9F6-2DAC-4B55-8878-CE2BC5FB1C4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DF1C5-1E52-462B-B875-AAA6C4FBBA4A}" type="pres">
      <dgm:prSet presAssocID="{CCD2B9F6-2DAC-4B55-8878-CE2BC5FB1C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ACC40-F88D-4ECA-BC09-60DC3520E5EF}" type="pres">
      <dgm:prSet presAssocID="{FC485099-96FF-4FAF-8E51-383A4FF4504F}" presName="Name8" presStyleCnt="0"/>
      <dgm:spPr/>
    </dgm:pt>
    <dgm:pt modelId="{C1C5725C-92BC-4778-A1D6-A2A7A547314E}" type="pres">
      <dgm:prSet presAssocID="{FC485099-96FF-4FAF-8E51-383A4FF4504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99513-F368-4E0C-8589-DAB966356410}" type="pres">
      <dgm:prSet presAssocID="{FC485099-96FF-4FAF-8E51-383A4FF450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5E538-AE07-4F46-9F8C-86A3CD2AAB32}" type="pres">
      <dgm:prSet presAssocID="{7238666B-2AB2-4241-9372-7CFE09C1F1C1}" presName="Name8" presStyleCnt="0"/>
      <dgm:spPr/>
    </dgm:pt>
    <dgm:pt modelId="{087D4530-03D1-4F90-9AED-95474A8AC07B}" type="pres">
      <dgm:prSet presAssocID="{7238666B-2AB2-4241-9372-7CFE09C1F1C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9B0FE-2432-4D36-ACC3-B8D8E1F1EA0D}" type="pres">
      <dgm:prSet presAssocID="{7238666B-2AB2-4241-9372-7CFE09C1F1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4E1EF-2082-4CD4-BC81-1793D82E8823}" type="presOf" srcId="{6296EE10-AF43-47E7-8022-76DE8A58825C}" destId="{8A8F386B-55AE-4D48-AC26-4E0EA361A93B}" srcOrd="0" destOrd="0" presId="urn:microsoft.com/office/officeart/2005/8/layout/pyramid1"/>
    <dgm:cxn modelId="{8B15A87B-315A-404B-8227-5BCACF94C1CB}" type="presOf" srcId="{7238666B-2AB2-4241-9372-7CFE09C1F1C1}" destId="{37E9B0FE-2432-4D36-ACC3-B8D8E1F1EA0D}" srcOrd="1" destOrd="0" presId="urn:microsoft.com/office/officeart/2005/8/layout/pyramid1"/>
    <dgm:cxn modelId="{E326F8E7-17FA-4933-8A3A-4E14D43C4385}" srcId="{6296EE10-AF43-47E7-8022-76DE8A58825C}" destId="{FC485099-96FF-4FAF-8E51-383A4FF4504F}" srcOrd="2" destOrd="0" parTransId="{CB369315-852A-4E49-B0C5-4E19036B61E4}" sibTransId="{CCB1F848-D0B3-4016-89DC-1EA461EDF30D}"/>
    <dgm:cxn modelId="{09479AE9-885E-4DFB-ACEF-3B70A8C409A4}" type="presOf" srcId="{CCD2B9F6-2DAC-4B55-8878-CE2BC5FB1C42}" destId="{2E1B265D-0575-4BAD-BA1A-DFCBF0304188}" srcOrd="0" destOrd="0" presId="urn:microsoft.com/office/officeart/2005/8/layout/pyramid1"/>
    <dgm:cxn modelId="{6EDEC890-13E2-4C57-8FD3-551E5BBD98FE}" srcId="{6296EE10-AF43-47E7-8022-76DE8A58825C}" destId="{CCD2B9F6-2DAC-4B55-8878-CE2BC5FB1C42}" srcOrd="1" destOrd="0" parTransId="{907EDCE1-E6A2-4F7C-85B1-E8878977B676}" sibTransId="{79AFF3F4-CD8C-4973-ADF0-3FF0466E83AF}"/>
    <dgm:cxn modelId="{62356EFD-BB16-4269-94AB-FA8C111963CB}" type="presOf" srcId="{CCD2B9F6-2DAC-4B55-8878-CE2BC5FB1C42}" destId="{320DF1C5-1E52-462B-B875-AAA6C4FBBA4A}" srcOrd="1" destOrd="0" presId="urn:microsoft.com/office/officeart/2005/8/layout/pyramid1"/>
    <dgm:cxn modelId="{6409FE59-E908-4014-B048-B7C392306378}" srcId="{6296EE10-AF43-47E7-8022-76DE8A58825C}" destId="{02B077D7-E6BF-46BA-A4FA-C5CFC97101ED}" srcOrd="0" destOrd="0" parTransId="{51D69DEC-374B-4A16-8529-EC67A38CF0CB}" sibTransId="{BBE1FB1B-896B-46D6-873C-7999E231466E}"/>
    <dgm:cxn modelId="{455A35E9-BB58-45A1-9B71-A6017C5134EC}" srcId="{6296EE10-AF43-47E7-8022-76DE8A58825C}" destId="{7238666B-2AB2-4241-9372-7CFE09C1F1C1}" srcOrd="3" destOrd="0" parTransId="{B850D327-1037-4A02-94A7-9F98CADDA0E3}" sibTransId="{02BECAE1-7BF3-413C-A73A-E1561B661B45}"/>
    <dgm:cxn modelId="{7E15D0F9-088E-42AF-8F61-9CE2FD93C2C6}" type="presOf" srcId="{FC485099-96FF-4FAF-8E51-383A4FF4504F}" destId="{C1C5725C-92BC-4778-A1D6-A2A7A547314E}" srcOrd="0" destOrd="0" presId="urn:microsoft.com/office/officeart/2005/8/layout/pyramid1"/>
    <dgm:cxn modelId="{A81B89D6-CC5D-4E4B-AB74-5B7C69E25E56}" type="presOf" srcId="{7238666B-2AB2-4241-9372-7CFE09C1F1C1}" destId="{087D4530-03D1-4F90-9AED-95474A8AC07B}" srcOrd="0" destOrd="0" presId="urn:microsoft.com/office/officeart/2005/8/layout/pyramid1"/>
    <dgm:cxn modelId="{4CEE1A88-BFA4-43DC-80B5-1FBB364DB3AA}" type="presOf" srcId="{02B077D7-E6BF-46BA-A4FA-C5CFC97101ED}" destId="{28213684-7775-4947-82FF-D2CCC91B7BBF}" srcOrd="0" destOrd="0" presId="urn:microsoft.com/office/officeart/2005/8/layout/pyramid1"/>
    <dgm:cxn modelId="{88C779BC-CA6E-47CE-A2BE-D061C99520B4}" type="presOf" srcId="{FC485099-96FF-4FAF-8E51-383A4FF4504F}" destId="{0BD99513-F368-4E0C-8589-DAB966356410}" srcOrd="1" destOrd="0" presId="urn:microsoft.com/office/officeart/2005/8/layout/pyramid1"/>
    <dgm:cxn modelId="{3EEA3509-9BED-41BE-872D-A9BBF0918735}" type="presOf" srcId="{02B077D7-E6BF-46BA-A4FA-C5CFC97101ED}" destId="{0D46A8AE-3905-43D1-9B2D-A208638689ED}" srcOrd="1" destOrd="0" presId="urn:microsoft.com/office/officeart/2005/8/layout/pyramid1"/>
    <dgm:cxn modelId="{34B54C90-71F7-4648-8798-CF43037BB6CD}" type="presParOf" srcId="{8A8F386B-55AE-4D48-AC26-4E0EA361A93B}" destId="{86CD6ADC-E2FB-4F7E-BF22-2445283B3E13}" srcOrd="0" destOrd="0" presId="urn:microsoft.com/office/officeart/2005/8/layout/pyramid1"/>
    <dgm:cxn modelId="{2FDFD293-2443-42EF-BADC-3C7B934FD14A}" type="presParOf" srcId="{86CD6ADC-E2FB-4F7E-BF22-2445283B3E13}" destId="{28213684-7775-4947-82FF-D2CCC91B7BBF}" srcOrd="0" destOrd="0" presId="urn:microsoft.com/office/officeart/2005/8/layout/pyramid1"/>
    <dgm:cxn modelId="{8FD1EAF4-738D-4086-9C68-6FCDE158943F}" type="presParOf" srcId="{86CD6ADC-E2FB-4F7E-BF22-2445283B3E13}" destId="{0D46A8AE-3905-43D1-9B2D-A208638689ED}" srcOrd="1" destOrd="0" presId="urn:microsoft.com/office/officeart/2005/8/layout/pyramid1"/>
    <dgm:cxn modelId="{DF727E73-E514-4B58-A546-706986DE3235}" type="presParOf" srcId="{8A8F386B-55AE-4D48-AC26-4E0EA361A93B}" destId="{FFA02F1E-F7F0-4130-A44A-D65E4932E494}" srcOrd="1" destOrd="0" presId="urn:microsoft.com/office/officeart/2005/8/layout/pyramid1"/>
    <dgm:cxn modelId="{3A4755AB-4787-4A00-A056-E4A6669A0A40}" type="presParOf" srcId="{FFA02F1E-F7F0-4130-A44A-D65E4932E494}" destId="{2E1B265D-0575-4BAD-BA1A-DFCBF0304188}" srcOrd="0" destOrd="0" presId="urn:microsoft.com/office/officeart/2005/8/layout/pyramid1"/>
    <dgm:cxn modelId="{5508A8A9-CDC2-4F0C-8D2E-53560611213C}" type="presParOf" srcId="{FFA02F1E-F7F0-4130-A44A-D65E4932E494}" destId="{320DF1C5-1E52-462B-B875-AAA6C4FBBA4A}" srcOrd="1" destOrd="0" presId="urn:microsoft.com/office/officeart/2005/8/layout/pyramid1"/>
    <dgm:cxn modelId="{B57DF95D-1D45-4F96-B08D-8371CA1D3272}" type="presParOf" srcId="{8A8F386B-55AE-4D48-AC26-4E0EA361A93B}" destId="{599ACC40-F88D-4ECA-BC09-60DC3520E5EF}" srcOrd="2" destOrd="0" presId="urn:microsoft.com/office/officeart/2005/8/layout/pyramid1"/>
    <dgm:cxn modelId="{715D0C80-B568-4F98-8653-3F3B5B407EE3}" type="presParOf" srcId="{599ACC40-F88D-4ECA-BC09-60DC3520E5EF}" destId="{C1C5725C-92BC-4778-A1D6-A2A7A547314E}" srcOrd="0" destOrd="0" presId="urn:microsoft.com/office/officeart/2005/8/layout/pyramid1"/>
    <dgm:cxn modelId="{9884E32D-8663-4AC5-97E9-9CF2F07E4CF8}" type="presParOf" srcId="{599ACC40-F88D-4ECA-BC09-60DC3520E5EF}" destId="{0BD99513-F368-4E0C-8589-DAB966356410}" srcOrd="1" destOrd="0" presId="urn:microsoft.com/office/officeart/2005/8/layout/pyramid1"/>
    <dgm:cxn modelId="{8D975E9C-0059-4E14-915F-28590FE29E08}" type="presParOf" srcId="{8A8F386B-55AE-4D48-AC26-4E0EA361A93B}" destId="{3245E538-AE07-4F46-9F8C-86A3CD2AAB32}" srcOrd="3" destOrd="0" presId="urn:microsoft.com/office/officeart/2005/8/layout/pyramid1"/>
    <dgm:cxn modelId="{DE2C9726-B7CE-4EE7-8880-8961018E56CD}" type="presParOf" srcId="{3245E538-AE07-4F46-9F8C-86A3CD2AAB32}" destId="{087D4530-03D1-4F90-9AED-95474A8AC07B}" srcOrd="0" destOrd="0" presId="urn:microsoft.com/office/officeart/2005/8/layout/pyramid1"/>
    <dgm:cxn modelId="{099D0399-54FE-4E17-8B70-7D0E072199B9}" type="presParOf" srcId="{3245E538-AE07-4F46-9F8C-86A3CD2AAB32}" destId="{37E9B0FE-2432-4D36-ACC3-B8D8E1F1EA0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C8D0-8105-44C2-81B6-388571A8ABBB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D2010-9ABC-4EBB-99B6-2DA1670E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D2010-9ABC-4EBB-99B6-2DA1670E15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6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8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1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1AA-7FE4-4E6E-AC61-C4DDB46469E9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0E0C-8482-4245-8D1B-A1EEE06C2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8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enyourdoghascanc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la@alum.mit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cancer.landofpuregold.com/trial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When Your Dog Has Cancer:  Making the Right Decisions for You and Your Dog 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674431"/>
            <a:ext cx="5029200" cy="1752600"/>
          </a:xfrm>
        </p:spPr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Canine Cancer Insights</a:t>
            </a:r>
          </a:p>
          <a:p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Lola Ball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March 23, 2013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2159983" cy="30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Questions Should You Ask?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kind of cancer does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my dog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have?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is the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location, stage and grade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of the tumor(s)?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is the typical progression of this type of cancer and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how will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the progression of the disease manifest itself?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are the associated risk factors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 success rates of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the recommended treatment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Given your dog’s health history, age and other factors, what is the likely success rate of this treatment?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How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much will the recommended treatment cost?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is the state of your dog’s current health?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is his/her health history, including previous and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current illnesses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is your dog’s experience with previous surgeries?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Does your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dog handle anesthesia well? How has he responded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 surgery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in the past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Hospice Care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Dame Cicely Saunders developed modern hospice principles in the 1950s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Hospice in animals is still evolving</a:t>
            </a:r>
          </a:p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IAAHPC Definition:</a:t>
            </a:r>
          </a:p>
          <a:p>
            <a:pPr lvl="1"/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“Animal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hospice is care for animals, focused on the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patient’s and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family’s needs; on living life as fully as possible until the time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 death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[with or without intervention]; and on attaining a degree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 preparation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 death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.”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2" y="1396721"/>
            <a:ext cx="2593188" cy="40645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5499378"/>
            <a:ext cx="38576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5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Perceptions of Death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Dr. Helene Starks of the University of Washington has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evaluated the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1998 to 2006 statistics relating to the Death with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Dignity Act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in the state of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Oregon</a:t>
            </a:r>
          </a:p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In 2007, less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than sixteen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in 10,000 terminally ill people in Oregon chose to take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lethal medication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Perception != Reality</a:t>
            </a:r>
          </a:p>
          <a:p>
            <a:endParaRPr lang="en-US" dirty="0" smtClean="0"/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57425"/>
            <a:ext cx="19050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It Takes a Village…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 important element of hospice care is that you need to assemble your team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Primary veterinarian</a:t>
            </a:r>
          </a:p>
          <a:p>
            <a:pPr lvl="2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Western</a:t>
            </a:r>
          </a:p>
          <a:p>
            <a:pPr lvl="2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Eastern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Veterinary specialist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Massage therapist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Nutrition expert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Other </a:t>
            </a:r>
          </a:p>
          <a:p>
            <a:pPr lvl="1"/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0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Quality of Life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is a high quality of life?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Physical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indicators of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happiness:</a:t>
            </a:r>
          </a:p>
          <a:p>
            <a:pPr lvl="2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Tail wagging</a:t>
            </a:r>
          </a:p>
          <a:p>
            <a:pPr lvl="2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Degree of playfulness</a:t>
            </a:r>
          </a:p>
          <a:p>
            <a:pPr lvl="2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Strength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of the human-canine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bond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Good days versus bad days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Are there more good than bad?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Animals live in the moment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and are not caught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up in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the how’s, where’s and why’s of dying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394346"/>
            <a:ext cx="2926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Determine Your Priorities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233183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2590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Provide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pain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management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Ensure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proper nutrition and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care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Provide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as high a quality of life as possible in terms of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physical comfort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exercise and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playtime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Minimize stress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Create a Hospice Toolkit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Pain medications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NSAIDS, Tramadol, Acetaminophen, Neurontin, etc.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Alternative pain techniques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Castor Oil Wrap</a:t>
            </a:r>
          </a:p>
          <a:p>
            <a:pPr lvl="1"/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Tellington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Touch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Bach Flower Essences – Rescue Remedy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Control nausea and vomiting</a:t>
            </a:r>
          </a:p>
          <a:p>
            <a:pPr lvl="1"/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Cerenia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Nux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vomica, Ginger, Acupressure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Control diarrhea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Fast-Balance GI</a:t>
            </a:r>
          </a:p>
          <a:p>
            <a:pPr lvl="1"/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2122176" cy="14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Key Tips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4572000"/>
          </a:xfrm>
        </p:spPr>
        <p:txBody>
          <a:bodyPr>
            <a:noAutofit/>
          </a:bodyPr>
          <a:lstStyle/>
          <a:p>
            <a:pPr lvl="0"/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Switch to the highest quality, natural dog food that you can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afford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Organic fruits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and vegetables </a:t>
            </a:r>
            <a:endPara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Organic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ground beef, turkey, and 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chicken; wild fish</a:t>
            </a:r>
            <a:endParaRPr lang="en-US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Limit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grains </a:t>
            </a:r>
            <a:endPara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Maximize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proteins and fats – cancer cells cannot process fat</a:t>
            </a:r>
            <a:endParaRPr lang="en-US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Provide your dog with easy, unlimited access to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filtered water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Ensure that your dog does not eat ANY SUGAR. 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Cancer cells THRIVE on sugar. It is imperative that your dog does not ingest </a:t>
            </a:r>
            <a:r>
              <a:rPr lang="en-US" sz="12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any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sugar</a:t>
            </a:r>
          </a:p>
          <a:p>
            <a:pPr lvl="0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 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flexible with your dog’s tastes; have several meal options available at each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meal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If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your dog has been on a raw food diet, some experts suggest 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light cooking to be more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palatable 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easier on 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digestive 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and immune systems. </a:t>
            </a:r>
            <a:endParaRPr lang="en-US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Learn how to massage your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dog</a:t>
            </a:r>
          </a:p>
          <a:p>
            <a:pPr lvl="0"/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Think 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positive </a:t>
            </a:r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thoughts and create a loving atmosphere </a:t>
            </a:r>
            <a:endParaRPr lang="en-US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20" y="1828800"/>
            <a:ext cx="3491840" cy="33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Natural Dying Process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According to Tibetan Buddhism, there are eight stages of dying.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first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four stages occur during what we Westerners would consider life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and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the latter four stages occur after the final exhale from the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body has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occurred, during what we would consider death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Stage 1</a:t>
            </a:r>
          </a:p>
          <a:p>
            <a:pPr lvl="1"/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ays or weeks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Decline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in the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animal’s habits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and daily functions takes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place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Stage 2</a:t>
            </a:r>
          </a:p>
          <a:p>
            <a:pPr lvl="1"/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ays or minutes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Water no longer desired; “last bloom”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Stage 3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Minutes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Shallow breathing, cease in digestion, colder body temperature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Stage 4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Minutes</a:t>
            </a:r>
          </a:p>
          <a:p>
            <a:pPr lvl="2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Unaware of surroundings, infrequent breathing, twitching, howling, final fluid release, final exhale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18859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Embrace Grief &amp; Honor Memories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Dr. Elisabeth 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Kubler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-Ross introduced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five stages of grief in her book </a:t>
            </a:r>
            <a:r>
              <a:rPr lang="en-US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On Death and </a:t>
            </a:r>
            <a:r>
              <a:rPr lang="en-US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Dying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Denial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Anger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Bargaining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Depression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Acceptance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Many support resources are available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University of Tennessee, College of Veterinary Medicine, offers 4 free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one-hour grief counseling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sessions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Find a way to memorialize your beloved dog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9350"/>
            <a:ext cx="983226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276600"/>
            <a:ext cx="19907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Dedication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00200" y="1524001"/>
            <a:ext cx="5715000" cy="121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He is your friend, your partner</a:t>
            </a:r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your 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defender, your dog.</a:t>
            </a:r>
          </a:p>
          <a:p>
            <a:pPr marL="0" indent="0">
              <a:buNone/>
            </a:pP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You are his life, his love, his leader</a:t>
            </a:r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 He 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will be yours, faithful and</a:t>
            </a:r>
          </a:p>
          <a:p>
            <a:pPr marL="0" indent="0">
              <a:buNone/>
            </a:pP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true, to the last beat of his heart</a:t>
            </a:r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 You 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owe it to him to be worthy</a:t>
            </a:r>
          </a:p>
          <a:p>
            <a:pPr marL="0" indent="0">
              <a:buNone/>
            </a:pP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of such devotion</a:t>
            </a:r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                                                          ~ 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Unknown</a:t>
            </a:r>
          </a:p>
        </p:txBody>
      </p:sp>
      <p:pic>
        <p:nvPicPr>
          <p:cNvPr id="1026" name="Picture 2" descr="C:\Users\Lolabean\Pictures\2012 Book Photos\Book Pictures - Scooby Massage\Final Book Pics\por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848502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labean\Pictures\2010\01 2010 - January Snowshoeing\2010 - January Snowshoeing 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02" y="3352800"/>
            <a:ext cx="3850216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983468"/>
            <a:ext cx="80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Porter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6355" y="2989302"/>
            <a:ext cx="8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Jasper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Q&amp;A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 more info, see my website at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http://www.whenyourdoghascancer.org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Contact me at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lola@alum.mit.edu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Agenda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Cancer Diagnosis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Treatment Options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Hospice Care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Quality of Life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Key Tips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Natural Dying Process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Q&amp;A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Cancer Diagnosis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diagnosis of cancer is overwhelming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Importance of having a baseline for your dog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is normal for your dog?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What is abnormal?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Stories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Jasper</a:t>
            </a:r>
          </a:p>
          <a:p>
            <a:pPr lvl="1"/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Kess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Tango</a:t>
            </a:r>
          </a:p>
        </p:txBody>
      </p:sp>
      <p:pic>
        <p:nvPicPr>
          <p:cNvPr id="3074" name="Picture 2" descr="C:\Users\Lolabean\Pictures\2012 Book Photos\Book Pictures\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52875"/>
            <a:ext cx="3900488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4576" y="3593068"/>
            <a:ext cx="354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Kess</a:t>
            </a:r>
            <a:r>
              <a:rPr lang="en-US" dirty="0" smtClean="0"/>
              <a:t>, #2 Flying Disc Dog in WA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Blood analysis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Urine analysis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X-rays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Ultrasound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Fine needle aspirate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Biopsy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Surgery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724400" y="1600200"/>
            <a:ext cx="1371600" cy="396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0" y="2572850"/>
            <a:ext cx="2134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Increase in: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Invasiveness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Accuracy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728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Catch it Early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Cancer is most easily                      treatable if caught early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Remember to have a baseline for your dog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Cancer can occur anywhere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 it doesn’t always present itself in the way you expect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 hands-on with your dog, know their bodies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Trust your instincts, get second opinions</a:t>
            </a:r>
          </a:p>
          <a:p>
            <a:pPr lvl="2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Try different laboratories for testing</a:t>
            </a: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"/>
            <a:ext cx="267411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Symptoms Can Appear Innocuous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Wounds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that would not heal and associated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lameness, i.e., </a:t>
            </a:r>
            <a:r>
              <a:rPr lang="en-US" sz="20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Kess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Persistent coughing, i.e.,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Boomer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Unusual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growths or unexplained skin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conditions, i.e.,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Nelson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Sudden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appearance of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seizures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Sudden blindness, i.e.,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Putter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Appearance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of blood in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urine, i.e.,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Porter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Vomiting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and lack of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appetite, i.e.,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Jasper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Pain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during normal everyday activities, like jumping or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running, i.e., </a:t>
            </a:r>
            <a:r>
              <a:rPr lang="en-US" sz="2000" b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Alexsei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Sensitivity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during physical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examination, for example,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rectal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thermometer, i.e.,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Lewis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Treatment Options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191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Surgery – with margins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Chemotherapy – side effects, non-curative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Radiation therapy – intense treatment, specialized facilities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Immunotherapy/Genetic immunotherapy – uncommon, certain cancers only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Photodynamic therapy – uncommon, good for prostate</a:t>
            </a:r>
          </a:p>
          <a:p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Antiangiogenic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therapy – uncommon, not every cancer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Cryosurgery – surface tumors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Hyperthermia or thermal therapy – not readily available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Traditional Chinese Medicine – more palliative than curative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Supplemental treatments – more palliative than curative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Herbal supplements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Homeopathy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Energy medicine</a:t>
            </a:r>
          </a:p>
          <a:p>
            <a:pPr lvl="1"/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425" y="5638800"/>
            <a:ext cx="69278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…but there are always exceptions!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Explore Research and Clinical Trials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Animal Cancer Treatment Program, School of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Veterinary Medicine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, University of Wisconsin –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Madison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Canine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Health Foundation, American Kennel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Club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Morris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Animal Foundation of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Colorado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Veterinary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Teaching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Hospitals</a:t>
            </a:r>
          </a:p>
          <a:p>
            <a:pPr lvl="1"/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list of current clinical trials can be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                   found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here: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http://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cancer.landofpuregold.com/trials.htm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4239220"/>
            <a:ext cx="1628775" cy="13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1201</Words>
  <Application>Microsoft Office PowerPoint</Application>
  <PresentationFormat>On-screen Show (4:3)</PresentationFormat>
  <Paragraphs>179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When Your Dog Has Cancer:  Making the Right Decisions for You and Your Dog </vt:lpstr>
      <vt:lpstr>Dedication</vt:lpstr>
      <vt:lpstr>Agenda</vt:lpstr>
      <vt:lpstr>The Cancer Diagnosis</vt:lpstr>
      <vt:lpstr>Diagnostic Tests</vt:lpstr>
      <vt:lpstr>Catch it Early</vt:lpstr>
      <vt:lpstr>Symptoms Can Appear Innocuous</vt:lpstr>
      <vt:lpstr>Treatment Options</vt:lpstr>
      <vt:lpstr>Explore Research and Clinical Trials</vt:lpstr>
      <vt:lpstr>What Questions Should You Ask?</vt:lpstr>
      <vt:lpstr>Hospice Care</vt:lpstr>
      <vt:lpstr>Perceptions of Death</vt:lpstr>
      <vt:lpstr>It Takes a Village…</vt:lpstr>
      <vt:lpstr>High Quality of Life</vt:lpstr>
      <vt:lpstr>Determine Your Priorities</vt:lpstr>
      <vt:lpstr>Create a Hospice Toolkit</vt:lpstr>
      <vt:lpstr>Key Tips</vt:lpstr>
      <vt:lpstr>Natural Dying Process</vt:lpstr>
      <vt:lpstr>Embrace Grief &amp; Honor Memories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Your Dog Has Cancer:  Making the Right Decisions for You and Your Dog</dc:title>
  <dc:creator>Lolabean</dc:creator>
  <cp:lastModifiedBy>Lolabean</cp:lastModifiedBy>
  <cp:revision>21</cp:revision>
  <dcterms:created xsi:type="dcterms:W3CDTF">2013-03-17T00:44:05Z</dcterms:created>
  <dcterms:modified xsi:type="dcterms:W3CDTF">2013-04-05T06:01:42Z</dcterms:modified>
</cp:coreProperties>
</file>